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94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4407666-0582-4217-B722-B08CAA6D8DA6}" type="datetimeFigureOut">
              <a:rPr lang="en-US" smtClean="0"/>
              <a:t>6/11/17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6AEC9C3-C7AC-44F2-8754-E05909D847F4}"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407666-0582-4217-B722-B08CAA6D8DA6}" type="datetimeFigureOut">
              <a:rPr lang="en-US" smtClean="0"/>
              <a:t>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EC9C3-C7AC-44F2-8754-E05909D847F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407666-0582-4217-B722-B08CAA6D8DA6}" type="datetimeFigureOut">
              <a:rPr lang="en-US" smtClean="0"/>
              <a:t>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EC9C3-C7AC-44F2-8754-E05909D847F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407666-0582-4217-B722-B08CAA6D8DA6}" type="datetimeFigureOut">
              <a:rPr lang="en-US" smtClean="0"/>
              <a:t>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EC9C3-C7AC-44F2-8754-E05909D847F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4407666-0582-4217-B722-B08CAA6D8DA6}" type="datetimeFigureOut">
              <a:rPr lang="en-US" smtClean="0"/>
              <a:t>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76AEC9C3-C7AC-44F2-8754-E05909D847F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407666-0582-4217-B722-B08CAA6D8DA6}" type="datetimeFigureOut">
              <a:rPr lang="en-US" smtClean="0"/>
              <a:t>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AEC9C3-C7AC-44F2-8754-E05909D847F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4407666-0582-4217-B722-B08CAA6D8DA6}" type="datetimeFigureOut">
              <a:rPr lang="en-US" smtClean="0"/>
              <a:t>6/11/17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AEC9C3-C7AC-44F2-8754-E05909D847F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4407666-0582-4217-B722-B08CAA6D8DA6}" type="datetimeFigureOut">
              <a:rPr lang="en-US" smtClean="0"/>
              <a:t>6/11/17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AEC9C3-C7AC-44F2-8754-E05909D847F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407666-0582-4217-B722-B08CAA6D8DA6}" type="datetimeFigureOut">
              <a:rPr lang="en-US" smtClean="0"/>
              <a:t>6/11/17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AEC9C3-C7AC-44F2-8754-E05909D847F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407666-0582-4217-B722-B08CAA6D8DA6}" type="datetimeFigureOut">
              <a:rPr lang="en-US" smtClean="0"/>
              <a:t>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AEC9C3-C7AC-44F2-8754-E05909D847F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4407666-0582-4217-B722-B08CAA6D8DA6}" type="datetimeFigureOut">
              <a:rPr lang="en-US" smtClean="0"/>
              <a:t>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AEC9C3-C7AC-44F2-8754-E05909D847F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4407666-0582-4217-B722-B08CAA6D8DA6}" type="datetimeFigureOut">
              <a:rPr lang="en-US" smtClean="0"/>
              <a:t>6/11/17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6AEC9C3-C7AC-44F2-8754-E05909D847F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Drawing a Portrait</a:t>
            </a:r>
            <a:endParaRPr lang="en-US" dirty="0"/>
          </a:p>
        </p:txBody>
      </p:sp>
      <p:sp>
        <p:nvSpPr>
          <p:cNvPr id="3" name="Subtitle 2"/>
          <p:cNvSpPr>
            <a:spLocks noGrp="1"/>
          </p:cNvSpPr>
          <p:nvPr>
            <p:ph type="subTitle" idx="1"/>
          </p:nvPr>
        </p:nvSpPr>
        <p:spPr>
          <a:xfrm>
            <a:off x="1371600" y="3581400"/>
            <a:ext cx="6400800" cy="1752600"/>
          </a:xfrm>
        </p:spPr>
        <p:txBody>
          <a:bodyPr>
            <a:normAutofit/>
          </a:bodyPr>
          <a:lstStyle/>
          <a:p>
            <a:r>
              <a:rPr lang="en-US" sz="4400" dirty="0" smtClean="0"/>
              <a:t>Facial Proportions</a:t>
            </a:r>
            <a:endParaRPr lang="en-US" sz="4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1000" y="457200"/>
            <a:ext cx="4648200" cy="6096000"/>
          </a:xfrm>
        </p:spPr>
        <p:txBody>
          <a:bodyPr>
            <a:normAutofit fontScale="47500" lnSpcReduction="20000"/>
          </a:bodyPr>
          <a:lstStyle/>
          <a:p>
            <a:r>
              <a:rPr lang="en-US" sz="3600" b="1" dirty="0" smtClean="0"/>
              <a:t>The proportions of the head can be divided horizontally into four equal quarters.</a:t>
            </a:r>
            <a:endParaRPr lang="en-US" sz="3600" dirty="0" smtClean="0"/>
          </a:p>
          <a:p>
            <a:r>
              <a:rPr lang="en-US" sz="3600" b="1" dirty="0" smtClean="0"/>
              <a:t>1. The first quarter measures from the top of the head down to the hairline.</a:t>
            </a:r>
            <a:endParaRPr lang="en-US" sz="3600" dirty="0" smtClean="0"/>
          </a:p>
          <a:p>
            <a:r>
              <a:rPr lang="en-US" sz="3600" b="1" dirty="0" smtClean="0"/>
              <a:t>2. The second quarter measures from the hairline down to the eyes in the middle of the head.</a:t>
            </a:r>
            <a:r>
              <a:rPr lang="en-US" sz="3600" dirty="0" smtClean="0"/>
              <a:t> They are halfway between the top of the head and the bottom of the chin.</a:t>
            </a:r>
          </a:p>
          <a:p>
            <a:r>
              <a:rPr lang="en-US" sz="3600" b="1" dirty="0" smtClean="0"/>
              <a:t>3. The third quarter contains most of the features. At the top of this section the eyes are usually level with the ears, and at the bottom the nose is roughly level with the ear lobes.</a:t>
            </a:r>
            <a:endParaRPr lang="en-US" sz="3600" dirty="0" smtClean="0"/>
          </a:p>
          <a:p>
            <a:r>
              <a:rPr lang="en-US" sz="3600" b="1" dirty="0" smtClean="0"/>
              <a:t>4. The final quarter stretches from the base of the nose to the chin with the mouth positioned just above the halfway mark.</a:t>
            </a:r>
            <a:r>
              <a:rPr lang="en-US" sz="3600" dirty="0" smtClean="0"/>
              <a:t> </a:t>
            </a:r>
          </a:p>
          <a:p>
            <a:r>
              <a:rPr lang="en-US" sz="3600" b="1" dirty="0" smtClean="0"/>
              <a:t>These proportions will only work if we share the same eye level as the subject. They will become distorted if we view the head from above or below.</a:t>
            </a:r>
            <a:endParaRPr lang="en-US" sz="3600" dirty="0" smtClean="0"/>
          </a:p>
          <a:p>
            <a:r>
              <a:rPr lang="en-US" dirty="0" smtClean="0"/>
              <a:t> </a:t>
            </a:r>
            <a:endParaRPr lang="en-US" dirty="0"/>
          </a:p>
        </p:txBody>
      </p:sp>
      <p:pic>
        <p:nvPicPr>
          <p:cNvPr id="4" name="Picture 3" descr="Proportions of a Head 2"/>
          <p:cNvPicPr/>
          <p:nvPr/>
        </p:nvPicPr>
        <p:blipFill>
          <a:blip r:embed="rId2" cstate="print"/>
          <a:srcRect l="9048" t="10658" r="51326" b="16327"/>
          <a:stretch>
            <a:fillRect/>
          </a:stretch>
        </p:blipFill>
        <p:spPr bwMode="auto">
          <a:xfrm>
            <a:off x="0" y="609600"/>
            <a:ext cx="4419600" cy="52578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95800" y="304800"/>
            <a:ext cx="4343400" cy="6172200"/>
          </a:xfrm>
        </p:spPr>
        <p:txBody>
          <a:bodyPr>
            <a:normAutofit fontScale="70000" lnSpcReduction="20000"/>
          </a:bodyPr>
          <a:lstStyle/>
          <a:p>
            <a:r>
              <a:rPr lang="en-US" b="1" dirty="0" smtClean="0"/>
              <a:t>Many artists start a portrait with the eyes as they are the focal point of any face. The following proportions should help you with their scale and position in relation to the other features.</a:t>
            </a:r>
            <a:r>
              <a:rPr lang="en-US" dirty="0" smtClean="0"/>
              <a:t> </a:t>
            </a:r>
          </a:p>
          <a:p>
            <a:r>
              <a:rPr lang="en-US" b="1" dirty="0" smtClean="0"/>
              <a:t>The eyes are situated approximately half way down the head. (1)</a:t>
            </a:r>
            <a:endParaRPr lang="en-US" dirty="0" smtClean="0"/>
          </a:p>
          <a:p>
            <a:r>
              <a:rPr lang="en-US" b="1" dirty="0" smtClean="0"/>
              <a:t>If you view a head from the front, the distance across the eye is similar to the distance between the eyes.  And the width of the head is about 5 eyes width across. (4) (3)</a:t>
            </a:r>
            <a:endParaRPr lang="en-US" dirty="0" smtClean="0"/>
          </a:p>
          <a:p>
            <a:r>
              <a:rPr lang="en-US" b="1" dirty="0" smtClean="0"/>
              <a:t>The distance between the eyes is similar to the breadth of the nose. </a:t>
            </a:r>
          </a:p>
          <a:p>
            <a:r>
              <a:rPr lang="en-US" b="1" dirty="0" smtClean="0"/>
              <a:t>The bottom of the nose is about half the distance between the eyes and chin. (2)</a:t>
            </a:r>
            <a:endParaRPr lang="en-US" dirty="0" smtClean="0"/>
          </a:p>
          <a:p>
            <a:endParaRPr lang="en-US" dirty="0"/>
          </a:p>
        </p:txBody>
      </p:sp>
      <p:pic>
        <p:nvPicPr>
          <p:cNvPr id="4" name="Picture 3" descr="Proportions of a Head 3"/>
          <p:cNvPicPr/>
          <p:nvPr/>
        </p:nvPicPr>
        <p:blipFill>
          <a:blip r:embed="rId2" cstate="print"/>
          <a:srcRect l="8424" t="11111" r="53198" b="8163"/>
          <a:stretch>
            <a:fillRect/>
          </a:stretch>
        </p:blipFill>
        <p:spPr bwMode="auto">
          <a:xfrm>
            <a:off x="0" y="304800"/>
            <a:ext cx="4495800" cy="60960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648200" y="304800"/>
            <a:ext cx="4038600" cy="5821363"/>
          </a:xfrm>
        </p:spPr>
        <p:txBody>
          <a:bodyPr>
            <a:normAutofit fontScale="92500" lnSpcReduction="20000"/>
          </a:bodyPr>
          <a:lstStyle/>
          <a:p>
            <a:r>
              <a:rPr lang="en-US" b="1" dirty="0" smtClean="0"/>
              <a:t>If you view a head from the front, a triangle drawn from the centre of the head through either side of the nose will establish a good proportion for the breadth of the mouth.</a:t>
            </a:r>
            <a:r>
              <a:rPr lang="en-US" dirty="0" smtClean="0"/>
              <a:t>  </a:t>
            </a:r>
          </a:p>
          <a:p>
            <a:r>
              <a:rPr lang="en-US" dirty="0" smtClean="0"/>
              <a:t>Notice the top of the ears line up closely with the center of the eye. (7)</a:t>
            </a:r>
          </a:p>
          <a:p>
            <a:r>
              <a:rPr lang="en-US" dirty="0" smtClean="0"/>
              <a:t>Notice the bottom of the ears line up with the nose. (8)</a:t>
            </a:r>
            <a:endParaRPr lang="en-US" dirty="0"/>
          </a:p>
        </p:txBody>
      </p:sp>
      <p:pic>
        <p:nvPicPr>
          <p:cNvPr id="9" name="Picture 8" descr="Proportions of a Head 4"/>
          <p:cNvPicPr/>
          <p:nvPr/>
        </p:nvPicPr>
        <p:blipFill>
          <a:blip r:embed="rId2" cstate="print"/>
          <a:srcRect l="10920" t="13379" r="53354" b="15420"/>
          <a:stretch>
            <a:fillRect/>
          </a:stretch>
        </p:blipFill>
        <p:spPr bwMode="auto">
          <a:xfrm>
            <a:off x="1" y="381000"/>
            <a:ext cx="4648199" cy="58674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648200" y="1600200"/>
            <a:ext cx="4038600" cy="4525963"/>
          </a:xfrm>
        </p:spPr>
        <p:txBody>
          <a:bodyPr>
            <a:normAutofit fontScale="77500" lnSpcReduction="20000"/>
          </a:bodyPr>
          <a:lstStyle/>
          <a:p>
            <a:r>
              <a:rPr lang="en-US" dirty="0" smtClean="0"/>
              <a:t>If you will notice the outside corners of the eyes when brought down into a right angle will equal the tip of the nose. </a:t>
            </a:r>
          </a:p>
          <a:p>
            <a:r>
              <a:rPr lang="en-US" dirty="0" smtClean="0"/>
              <a:t>The tip of the nose is also lined up as a halfway point between the eyes and the chin. (6)</a:t>
            </a:r>
          </a:p>
          <a:p>
            <a:r>
              <a:rPr lang="en-US" dirty="0" smtClean="0"/>
              <a:t>The center of the eye is also similar to the corners of the mouth. (5)</a:t>
            </a:r>
          </a:p>
          <a:p>
            <a:r>
              <a:rPr lang="en-US" dirty="0" smtClean="0"/>
              <a:t>The inside of the eye is equal to the width of the nose</a:t>
            </a:r>
            <a:endParaRPr lang="en-US" dirty="0"/>
          </a:p>
        </p:txBody>
      </p:sp>
      <p:pic>
        <p:nvPicPr>
          <p:cNvPr id="4" name="Picture 3" descr="Proportions of a Head 4"/>
          <p:cNvPicPr/>
          <p:nvPr/>
        </p:nvPicPr>
        <p:blipFill>
          <a:blip r:embed="rId2" cstate="print"/>
          <a:srcRect l="10920" t="13379" r="53354" b="15420"/>
          <a:stretch>
            <a:fillRect/>
          </a:stretch>
        </p:blipFill>
        <p:spPr bwMode="auto">
          <a:xfrm>
            <a:off x="0" y="228600"/>
            <a:ext cx="4876800" cy="6324600"/>
          </a:xfrm>
          <a:prstGeom prst="rect">
            <a:avLst/>
          </a:prstGeom>
          <a:noFill/>
          <a:ln w="9525">
            <a:noFill/>
            <a:miter lim="800000"/>
            <a:headEnd/>
            <a:tailEnd/>
          </a:ln>
        </p:spPr>
      </p:pic>
      <p:cxnSp>
        <p:nvCxnSpPr>
          <p:cNvPr id="7" name="Straight Connector 6"/>
          <p:cNvCxnSpPr/>
          <p:nvPr/>
        </p:nvCxnSpPr>
        <p:spPr>
          <a:xfrm rot="5400000">
            <a:off x="533400" y="4495800"/>
            <a:ext cx="1981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981200" y="4495800"/>
            <a:ext cx="1981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1028700" y="3467100"/>
            <a:ext cx="1295400" cy="1219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171700" y="3467100"/>
            <a:ext cx="1295400" cy="1219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6" name="AutoShape 2"/>
          <p:cNvCxnSpPr>
            <a:cxnSpLocks noChangeShapeType="1"/>
          </p:cNvCxnSpPr>
          <p:nvPr/>
        </p:nvCxnSpPr>
        <p:spPr bwMode="auto">
          <a:xfrm rot="5400000">
            <a:off x="762000" y="4419600"/>
            <a:ext cx="2057400" cy="76200"/>
          </a:xfrm>
          <a:prstGeom prst="straightConnector1">
            <a:avLst/>
          </a:prstGeom>
          <a:noFill/>
          <a:ln w="9525">
            <a:solidFill>
              <a:srgbClr val="000000"/>
            </a:solidFill>
            <a:round/>
            <a:headEnd/>
            <a:tailEnd/>
          </a:ln>
        </p:spPr>
      </p:cxnSp>
      <p:cxnSp>
        <p:nvCxnSpPr>
          <p:cNvPr id="1027" name="AutoShape 3"/>
          <p:cNvCxnSpPr>
            <a:cxnSpLocks noChangeShapeType="1"/>
          </p:cNvCxnSpPr>
          <p:nvPr/>
        </p:nvCxnSpPr>
        <p:spPr bwMode="auto">
          <a:xfrm rot="16200000" flipH="1">
            <a:off x="1714500" y="4457700"/>
            <a:ext cx="1981200" cy="76200"/>
          </a:xfrm>
          <a:prstGeom prst="straightConnector1">
            <a:avLst/>
          </a:prstGeom>
          <a:noFill/>
          <a:ln w="9525">
            <a:solidFill>
              <a:srgbClr val="000000"/>
            </a:solidFill>
            <a:round/>
            <a:headEnd/>
            <a:tailEnd/>
          </a:ln>
        </p:spPr>
      </p:cxn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49</TotalTime>
  <Words>441</Words>
  <Application>Microsoft Macintosh PowerPoint</Application>
  <PresentationFormat>On-screen Show (4:3)</PresentationFormat>
  <Paragraphs>21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Apex</vt:lpstr>
      <vt:lpstr>Drawing a Portrait</vt:lpstr>
      <vt:lpstr>PowerPoint Presentation</vt:lpstr>
      <vt:lpstr>PowerPoint Presentation</vt:lpstr>
      <vt:lpstr>PowerPoint Presentation</vt:lpstr>
      <vt:lpstr>PowerPoint Presentation</vt:lpstr>
    </vt:vector>
  </TitlesOfParts>
  <Company>Guilford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Drawing a Portrait</dc:title>
  <dc:creator>davisk12</dc:creator>
  <cp:lastModifiedBy>Myles Hoefle</cp:lastModifiedBy>
  <cp:revision>5</cp:revision>
  <dcterms:created xsi:type="dcterms:W3CDTF">2010-02-03T14:42:47Z</dcterms:created>
  <dcterms:modified xsi:type="dcterms:W3CDTF">2017-06-11T14:07:42Z</dcterms:modified>
</cp:coreProperties>
</file>