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67" r:id="rId5"/>
    <p:sldId id="276" r:id="rId6"/>
    <p:sldId id="270" r:id="rId7"/>
    <p:sldId id="273" r:id="rId8"/>
    <p:sldId id="259" r:id="rId9"/>
    <p:sldId id="271" r:id="rId10"/>
    <p:sldId id="260" r:id="rId11"/>
    <p:sldId id="261" r:id="rId12"/>
    <p:sldId id="264" r:id="rId13"/>
    <p:sldId id="266" r:id="rId14"/>
    <p:sldId id="265" r:id="rId15"/>
    <p:sldId id="268" r:id="rId16"/>
    <p:sldId id="269" r:id="rId17"/>
    <p:sldId id="263" r:id="rId18"/>
    <p:sldId id="272"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4660"/>
  </p:normalViewPr>
  <p:slideViewPr>
    <p:cSldViewPr snapToGrid="0" snapToObjects="1">
      <p:cViewPr varScale="1">
        <p:scale>
          <a:sx n="76" d="100"/>
          <a:sy n="76" d="100"/>
        </p:scale>
        <p:origin x="-1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89229-8709-8941-953D-5D79C3318E3E}" type="datetimeFigureOut">
              <a:rPr lang="en-US" smtClean="0"/>
              <a:t>9/1/19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6F631-6E9A-FA41-A394-430EB3E1A833}" type="slidenum">
              <a:rPr lang="en-US" smtClean="0"/>
              <a:t>‹#›</a:t>
            </a:fld>
            <a:endParaRPr lang="en-US"/>
          </a:p>
        </p:txBody>
      </p:sp>
    </p:spTree>
    <p:extLst>
      <p:ext uri="{BB962C8B-B14F-4D97-AF65-F5344CB8AC3E}">
        <p14:creationId xmlns:p14="http://schemas.microsoft.com/office/powerpoint/2010/main" val="2533416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6F631-6E9A-FA41-A394-430EB3E1A833}" type="slidenum">
              <a:rPr lang="en-US" smtClean="0"/>
              <a:t>8</a:t>
            </a:fld>
            <a:endParaRPr lang="en-US"/>
          </a:p>
        </p:txBody>
      </p:sp>
    </p:spTree>
    <p:extLst>
      <p:ext uri="{BB962C8B-B14F-4D97-AF65-F5344CB8AC3E}">
        <p14:creationId xmlns:p14="http://schemas.microsoft.com/office/powerpoint/2010/main" val="49572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6F631-6E9A-FA41-A394-430EB3E1A833}" type="slidenum">
              <a:rPr lang="en-US" smtClean="0"/>
              <a:t>10</a:t>
            </a:fld>
            <a:endParaRPr lang="en-US"/>
          </a:p>
        </p:txBody>
      </p:sp>
    </p:spTree>
    <p:extLst>
      <p:ext uri="{BB962C8B-B14F-4D97-AF65-F5344CB8AC3E}">
        <p14:creationId xmlns:p14="http://schemas.microsoft.com/office/powerpoint/2010/main" val="182101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6F631-6E9A-FA41-A394-430EB3E1A833}" type="slidenum">
              <a:rPr lang="en-US" smtClean="0"/>
              <a:t>19</a:t>
            </a:fld>
            <a:endParaRPr lang="en-US"/>
          </a:p>
        </p:txBody>
      </p:sp>
    </p:spTree>
    <p:extLst>
      <p:ext uri="{BB962C8B-B14F-4D97-AF65-F5344CB8AC3E}">
        <p14:creationId xmlns:p14="http://schemas.microsoft.com/office/powerpoint/2010/main" val="3866699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9/1/19</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9/1/19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9/1/19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9/1/19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9/1/19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9/1/19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9/1/19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9/1/19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9/1/19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9/1/19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9/1/19</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Tips for Creating a Great </a:t>
            </a:r>
            <a:r>
              <a:rPr lang="en-US" sz="4000" dirty="0"/>
              <a:t>A</a:t>
            </a:r>
            <a:r>
              <a:rPr lang="en-US" sz="4000" dirty="0" smtClean="0"/>
              <a:t>rt Sketchbook  (Art 3 &amp; 4)</a:t>
            </a:r>
            <a:endParaRPr lang="en-US" sz="4000" dirty="0"/>
          </a:p>
        </p:txBody>
      </p:sp>
      <p:sp>
        <p:nvSpPr>
          <p:cNvPr id="3" name="Subtitle 2"/>
          <p:cNvSpPr>
            <a:spLocks noGrp="1"/>
          </p:cNvSpPr>
          <p:nvPr>
            <p:ph type="subTitle" idx="1"/>
          </p:nvPr>
        </p:nvSpPr>
        <p:spPr/>
        <p:txBody>
          <a:bodyPr/>
          <a:lstStyle/>
          <a:p>
            <a:r>
              <a:rPr lang="en-US" dirty="0" smtClean="0"/>
              <a:t>Amy Charbonneau</a:t>
            </a:r>
          </a:p>
          <a:p>
            <a:r>
              <a:rPr lang="en-US" dirty="0" smtClean="0"/>
              <a:t>Piedmont Classical High School</a:t>
            </a:r>
            <a:endParaRPr lang="en-US" dirty="0"/>
          </a:p>
        </p:txBody>
      </p:sp>
    </p:spTree>
    <p:extLst>
      <p:ext uri="{BB962C8B-B14F-4D97-AF65-F5344CB8AC3E}">
        <p14:creationId xmlns:p14="http://schemas.microsoft.com/office/powerpoint/2010/main" val="2333857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Process books can be interactive to show your formative ideas…</a:t>
            </a:r>
            <a:endParaRPr lang="en-US" sz="3600" dirty="0"/>
          </a:p>
        </p:txBody>
      </p:sp>
      <p:sp>
        <p:nvSpPr>
          <p:cNvPr id="6" name="Text Placeholder 5"/>
          <p:cNvSpPr>
            <a:spLocks noGrp="1"/>
          </p:cNvSpPr>
          <p:nvPr>
            <p:ph type="body" idx="1"/>
          </p:nvPr>
        </p:nvSpPr>
        <p:spPr/>
        <p:txBody>
          <a:bodyPr/>
          <a:lstStyle/>
          <a:p>
            <a:r>
              <a:rPr lang="en-US" dirty="0" smtClean="0"/>
              <a:t>Closed</a:t>
            </a:r>
            <a:endParaRPr lang="en-US" dirty="0"/>
          </a:p>
        </p:txBody>
      </p:sp>
      <p:sp>
        <p:nvSpPr>
          <p:cNvPr id="7" name="Text Placeholder 6"/>
          <p:cNvSpPr>
            <a:spLocks noGrp="1"/>
          </p:cNvSpPr>
          <p:nvPr>
            <p:ph type="body" sz="quarter" idx="3"/>
          </p:nvPr>
        </p:nvSpPr>
        <p:spPr/>
        <p:txBody>
          <a:bodyPr/>
          <a:lstStyle/>
          <a:p>
            <a:r>
              <a:rPr lang="en-US" dirty="0" smtClean="0"/>
              <a:t>Open</a:t>
            </a:r>
            <a:endParaRPr lang="en-US" dirty="0"/>
          </a:p>
        </p:txBody>
      </p:sp>
      <p:pic>
        <p:nvPicPr>
          <p:cNvPr id="4" name="Content Placeholder 3" descr="IMG_0143.jpg"/>
          <p:cNvPicPr>
            <a:picLocks noGrp="1" noChangeAspect="1"/>
          </p:cNvPicPr>
          <p:nvPr>
            <p:ph sz="quarter" idx="13"/>
          </p:nvPr>
        </p:nvPicPr>
        <p:blipFill>
          <a:blip r:embed="rId3" cstate="print">
            <a:extLst>
              <a:ext uri="{28A0092B-C50C-407E-A947-70E740481C1C}">
                <a14:useLocalDpi xmlns:a14="http://schemas.microsoft.com/office/drawing/2010/main"/>
              </a:ext>
            </a:extLst>
          </a:blip>
          <a:srcRect/>
          <a:stretch>
            <a:fillRect/>
          </a:stretch>
        </p:blipFill>
        <p:spPr/>
      </p:pic>
      <p:pic>
        <p:nvPicPr>
          <p:cNvPr id="9" name="Content Placeholder 8" descr="IMG_0144.jpg"/>
          <p:cNvPicPr>
            <a:picLocks noGrp="1" noChangeAspect="1"/>
          </p:cNvPicPr>
          <p:nvPr>
            <p:ph sz="quarter" idx="14"/>
          </p:nvPr>
        </p:nvPicPr>
        <p:blipFill>
          <a:blip r:embed="rId4" cstate="print">
            <a:extLst>
              <a:ext uri="{28A0092B-C50C-407E-A947-70E740481C1C}">
                <a14:useLocalDpi xmlns:a14="http://schemas.microsoft.com/office/drawing/2010/main"/>
              </a:ext>
            </a:extLst>
          </a:blip>
          <a:srcRect t="-42376" b="-42376"/>
          <a:stretch>
            <a:fillRect/>
          </a:stretch>
        </p:blipFill>
        <p:spPr>
          <a:xfrm>
            <a:off x="4538133" y="2038387"/>
            <a:ext cx="3773763" cy="3437467"/>
          </a:xfrm>
        </p:spPr>
      </p:pic>
      <p:sp>
        <p:nvSpPr>
          <p:cNvPr id="2" name="TextBox 1"/>
          <p:cNvSpPr txBox="1"/>
          <p:nvPr/>
        </p:nvSpPr>
        <p:spPr>
          <a:xfrm>
            <a:off x="4538133" y="5181600"/>
            <a:ext cx="3767666" cy="923330"/>
          </a:xfrm>
          <a:prstGeom prst="rect">
            <a:avLst/>
          </a:prstGeom>
          <a:noFill/>
        </p:spPr>
        <p:txBody>
          <a:bodyPr wrap="square" rtlCol="0">
            <a:spAutoFit/>
          </a:bodyPr>
          <a:lstStyle/>
          <a:p>
            <a:r>
              <a:rPr lang="en-US" dirty="0" smtClean="0"/>
              <a:t>This artist created 3 compositional layout &amp; placed them in book to show how her ideas flowed.</a:t>
            </a:r>
            <a:endParaRPr lang="en-US" dirty="0"/>
          </a:p>
        </p:txBody>
      </p:sp>
    </p:spTree>
    <p:extLst>
      <p:ext uri="{BB962C8B-B14F-4D97-AF65-F5344CB8AC3E}">
        <p14:creationId xmlns:p14="http://schemas.microsoft.com/office/powerpoint/2010/main" val="5405205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Your goal is to document your thought process</a:t>
            </a:r>
            <a:r>
              <a:rPr lang="mr-IN" sz="4000" dirty="0" smtClean="0"/>
              <a:t>…</a:t>
            </a:r>
            <a:r>
              <a:rPr lang="en-US" sz="4000" dirty="0" smtClean="0"/>
              <a:t>interactive pages are great.</a:t>
            </a:r>
            <a:endParaRPr lang="en-US" sz="4000" dirty="0"/>
          </a:p>
        </p:txBody>
      </p:sp>
      <p:pic>
        <p:nvPicPr>
          <p:cNvPr id="10" name="Content Placeholder 9" descr="IMG_0154.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l="-11728" r="-11728"/>
          <a:stretch>
            <a:fillRect/>
          </a:stretch>
        </p:blipFill>
        <p:spPr/>
      </p:pic>
      <p:pic>
        <p:nvPicPr>
          <p:cNvPr id="11" name="Content Placeholder 10" descr="IMG_0155.JPG"/>
          <p:cNvPicPr>
            <a:picLocks noGrp="1" noChangeAspect="1"/>
          </p:cNvPicPr>
          <p:nvPr>
            <p:ph sz="quarter" idx="14"/>
          </p:nvPr>
        </p:nvPicPr>
        <p:blipFill>
          <a:blip r:embed="rId3" cstate="print">
            <a:extLst>
              <a:ext uri="{28A0092B-C50C-407E-A947-70E740481C1C}">
                <a14:useLocalDpi xmlns:a14="http://schemas.microsoft.com/office/drawing/2010/main"/>
              </a:ext>
            </a:extLst>
          </a:blip>
          <a:srcRect l="-11728" r="-11728"/>
          <a:stretch>
            <a:fillRect/>
          </a:stretch>
        </p:blipFill>
        <p:spPr/>
      </p:pic>
    </p:spTree>
    <p:extLst>
      <p:ext uri="{BB962C8B-B14F-4D97-AF65-F5344CB8AC3E}">
        <p14:creationId xmlns:p14="http://schemas.microsoft.com/office/powerpoint/2010/main" val="30974285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Including Final Planning</a:t>
            </a:r>
            <a:endParaRPr lang="en-US" dirty="0"/>
          </a:p>
        </p:txBody>
      </p:sp>
      <p:pic>
        <p:nvPicPr>
          <p:cNvPr id="10" name="Picture Placeholder 9" descr="IMG_0156 2.JPG"/>
          <p:cNvPicPr>
            <a:picLocks noGrp="1" noChangeAspect="1"/>
          </p:cNvPicPr>
          <p:nvPr>
            <p:ph type="pic" idx="1"/>
          </p:nvPr>
        </p:nvPicPr>
        <p:blipFill>
          <a:blip r:embed="rId2" cstate="print">
            <a:extLst>
              <a:ext uri="{28A0092B-C50C-407E-A947-70E740481C1C}">
                <a14:useLocalDpi xmlns:a14="http://schemas.microsoft.com/office/drawing/2010/main"/>
              </a:ext>
            </a:extLst>
          </a:blip>
          <a:srcRect l="-38833" r="-38833"/>
          <a:stretch>
            <a:fillRect/>
          </a:stretch>
        </p:blipFill>
        <p:spPr/>
      </p:pic>
      <p:sp>
        <p:nvSpPr>
          <p:cNvPr id="9" name="Text Placeholder 8"/>
          <p:cNvSpPr>
            <a:spLocks noGrp="1"/>
          </p:cNvSpPr>
          <p:nvPr>
            <p:ph type="body" sz="half" idx="2"/>
          </p:nvPr>
        </p:nvSpPr>
        <p:spPr/>
        <p:txBody>
          <a:bodyPr/>
          <a:lstStyle/>
          <a:p>
            <a:r>
              <a:rPr lang="en-US" dirty="0" smtClean="0"/>
              <a:t>This example is also interactive</a:t>
            </a:r>
            <a:endParaRPr lang="en-US" dirty="0"/>
          </a:p>
        </p:txBody>
      </p:sp>
    </p:spTree>
    <p:extLst>
      <p:ext uri="{BB962C8B-B14F-4D97-AF65-F5344CB8AC3E}">
        <p14:creationId xmlns:p14="http://schemas.microsoft.com/office/powerpoint/2010/main" val="25822813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280" y="436563"/>
            <a:ext cx="8041440" cy="1764770"/>
          </a:xfrm>
        </p:spPr>
        <p:txBody>
          <a:bodyPr/>
          <a:lstStyle/>
          <a:p>
            <a:r>
              <a:rPr lang="en-US" sz="4000" dirty="0" smtClean="0"/>
              <a:t>When creating pages don’t be afraid to use color!!!</a:t>
            </a:r>
            <a:br>
              <a:rPr lang="en-US" sz="4000" dirty="0" smtClean="0"/>
            </a:br>
            <a:r>
              <a:rPr lang="en-US" sz="2400" dirty="0" smtClean="0"/>
              <a:t>Paint pages then add information on top</a:t>
            </a:r>
            <a:br>
              <a:rPr lang="en-US" sz="2400" dirty="0" smtClean="0"/>
            </a:br>
            <a:r>
              <a:rPr lang="en-US" sz="2400" dirty="0" smtClean="0"/>
              <a:t>Remember- Never close a page if its still damp!!!!</a:t>
            </a:r>
            <a:endParaRPr lang="en-US" dirty="0"/>
          </a:p>
        </p:txBody>
      </p:sp>
      <p:pic>
        <p:nvPicPr>
          <p:cNvPr id="9" name="Content Placeholder 8" descr="DSC_0961.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t="-31356" b="-31356"/>
          <a:stretch>
            <a:fillRect/>
          </a:stretch>
        </p:blipFill>
        <p:spPr/>
      </p:pic>
      <p:pic>
        <p:nvPicPr>
          <p:cNvPr id="11" name="Content Placeholder 10" descr="DSC_0915.jpg"/>
          <p:cNvPicPr>
            <a:picLocks noGrp="1" noChangeAspect="1"/>
          </p:cNvPicPr>
          <p:nvPr>
            <p:ph sz="quarter" idx="13"/>
          </p:nvPr>
        </p:nvPicPr>
        <p:blipFill>
          <a:blip r:embed="rId3" cstate="print">
            <a:extLst>
              <a:ext uri="{28A0092B-C50C-407E-A947-70E740481C1C}">
                <a14:useLocalDpi xmlns:a14="http://schemas.microsoft.com/office/drawing/2010/main"/>
              </a:ext>
            </a:extLst>
          </a:blip>
          <a:srcRect t="-31340" b="-31340"/>
          <a:stretch>
            <a:fillRect/>
          </a:stretch>
        </p:blipFill>
        <p:spPr>
          <a:xfrm>
            <a:off x="841375" y="2038350"/>
            <a:ext cx="3657600" cy="3951288"/>
          </a:xfrm>
        </p:spPr>
      </p:pic>
      <p:sp>
        <p:nvSpPr>
          <p:cNvPr id="12" name="TextBox 11"/>
          <p:cNvSpPr txBox="1"/>
          <p:nvPr/>
        </p:nvSpPr>
        <p:spPr>
          <a:xfrm>
            <a:off x="841375" y="5723467"/>
            <a:ext cx="7162236" cy="954107"/>
          </a:xfrm>
          <a:prstGeom prst="rect">
            <a:avLst/>
          </a:prstGeom>
          <a:noFill/>
        </p:spPr>
        <p:txBody>
          <a:bodyPr wrap="square" rtlCol="0">
            <a:spAutoFit/>
          </a:bodyPr>
          <a:lstStyle/>
          <a:p>
            <a:pPr algn="ctr"/>
            <a:r>
              <a:rPr lang="en-US" sz="2800" b="1" dirty="0" smtClean="0"/>
              <a:t>Get creative &amp; Have Fun!!!!!! If you mess up, paint or post it over it!</a:t>
            </a:r>
            <a:endParaRPr lang="en-US" sz="2800" b="1" dirty="0"/>
          </a:p>
        </p:txBody>
      </p:sp>
    </p:spTree>
    <p:extLst>
      <p:ext uri="{BB962C8B-B14F-4D97-AF65-F5344CB8AC3E}">
        <p14:creationId xmlns:p14="http://schemas.microsoft.com/office/powerpoint/2010/main" val="1098355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9" name="Content Placeholder 8" descr="IMG_0160.jpg"/>
          <p:cNvPicPr>
            <a:picLocks noGrp="1" noChangeAspect="1"/>
          </p:cNvPicPr>
          <p:nvPr>
            <p:ph idx="1"/>
          </p:nvPr>
        </p:nvPicPr>
        <p:blipFill>
          <a:blip r:embed="rId2" cstate="print">
            <a:extLst>
              <a:ext uri="{28A0092B-C50C-407E-A947-70E740481C1C}">
                <a14:useLocalDpi xmlns:a14="http://schemas.microsoft.com/office/drawing/2010/main"/>
              </a:ext>
            </a:extLst>
          </a:blip>
          <a:srcRect l="-10815" r="-10815"/>
          <a:stretch>
            <a:fillRect/>
          </a:stretch>
        </p:blipFill>
        <p:spPr>
          <a:xfrm>
            <a:off x="4367014" y="314286"/>
            <a:ext cx="5174769" cy="5672667"/>
          </a:xfrm>
        </p:spPr>
      </p:pic>
      <p:sp>
        <p:nvSpPr>
          <p:cNvPr id="8" name="Text Placeholder 7"/>
          <p:cNvSpPr>
            <a:spLocks noGrp="1"/>
          </p:cNvSpPr>
          <p:nvPr>
            <p:ph type="body" sz="half" idx="2"/>
          </p:nvPr>
        </p:nvSpPr>
        <p:spPr/>
        <p:txBody>
          <a:bodyPr/>
          <a:lstStyle/>
          <a:p>
            <a:endParaRPr lang="en-US"/>
          </a:p>
        </p:txBody>
      </p:sp>
      <p:pic>
        <p:nvPicPr>
          <p:cNvPr id="10" name="Picture 9" descr="IMG_016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7066" y="314286"/>
            <a:ext cx="4471952" cy="5672667"/>
          </a:xfrm>
          <a:prstGeom prst="rect">
            <a:avLst/>
          </a:prstGeom>
        </p:spPr>
      </p:pic>
      <p:sp>
        <p:nvSpPr>
          <p:cNvPr id="2" name="TextBox 1"/>
          <p:cNvSpPr txBox="1"/>
          <p:nvPr/>
        </p:nvSpPr>
        <p:spPr>
          <a:xfrm>
            <a:off x="237066" y="6197600"/>
            <a:ext cx="8720667" cy="369332"/>
          </a:xfrm>
          <a:prstGeom prst="rect">
            <a:avLst/>
          </a:prstGeom>
          <a:noFill/>
        </p:spPr>
        <p:txBody>
          <a:bodyPr wrap="square" rtlCol="0">
            <a:spAutoFit/>
          </a:bodyPr>
          <a:lstStyle/>
          <a:p>
            <a:r>
              <a:rPr lang="en-US" dirty="0" smtClean="0"/>
              <a:t>This is an example of an Art 4 students notes on a piece based on the music of Iceland.</a:t>
            </a:r>
            <a:endParaRPr lang="en-US" dirty="0"/>
          </a:p>
        </p:txBody>
      </p:sp>
    </p:spTree>
    <p:extLst>
      <p:ext uri="{BB962C8B-B14F-4D97-AF65-F5344CB8AC3E}">
        <p14:creationId xmlns:p14="http://schemas.microsoft.com/office/powerpoint/2010/main" val="39045725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1280" y="5164667"/>
            <a:ext cx="8041440" cy="1049866"/>
          </a:xfrm>
        </p:spPr>
        <p:txBody>
          <a:bodyPr/>
          <a:lstStyle/>
          <a:p>
            <a:r>
              <a:rPr lang="en-US" dirty="0" smtClean="0"/>
              <a:t>Here are her examples of problem solving/sketches….</a:t>
            </a:r>
            <a:endParaRPr lang="en-US" dirty="0"/>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US" dirty="0"/>
          </a:p>
        </p:txBody>
      </p:sp>
      <p:pic>
        <p:nvPicPr>
          <p:cNvPr id="5" name="Picture 4" descr="Macintosh HD:Users:myleshoefle:Desktop:IMG_016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4685" y="169333"/>
            <a:ext cx="4319316" cy="4842933"/>
          </a:xfrm>
          <a:prstGeom prst="rect">
            <a:avLst/>
          </a:prstGeom>
          <a:noFill/>
          <a:ln>
            <a:noFill/>
          </a:ln>
        </p:spPr>
      </p:pic>
    </p:spTree>
    <p:extLst>
      <p:ext uri="{BB962C8B-B14F-4D97-AF65-F5344CB8AC3E}">
        <p14:creationId xmlns:p14="http://schemas.microsoft.com/office/powerpoint/2010/main" val="9064323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her final…..</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4" descr="Macintosh HD:Users:myleshoefle:Desktop:FullSizeRender.jpg"/>
          <p:cNvPicPr/>
          <p:nvPr/>
        </p:nvPicPr>
        <p:blipFill>
          <a:blip r:embed="rId2">
            <a:extLst>
              <a:ext uri="{28A0092B-C50C-407E-A947-70E740481C1C}">
                <a14:useLocalDpi xmlns:a14="http://schemas.microsoft.com/office/drawing/2010/main"/>
              </a:ext>
            </a:extLst>
          </a:blip>
          <a:srcRect/>
          <a:stretch>
            <a:fillRect/>
          </a:stretch>
        </p:blipFill>
        <p:spPr bwMode="auto">
          <a:xfrm>
            <a:off x="2692401" y="287868"/>
            <a:ext cx="4114800" cy="4381786"/>
          </a:xfrm>
          <a:prstGeom prst="rect">
            <a:avLst/>
          </a:prstGeom>
          <a:noFill/>
          <a:ln>
            <a:noFill/>
          </a:ln>
        </p:spPr>
      </p:pic>
    </p:spTree>
    <p:extLst>
      <p:ext uri="{BB962C8B-B14F-4D97-AF65-F5344CB8AC3E}">
        <p14:creationId xmlns:p14="http://schemas.microsoft.com/office/powerpoint/2010/main" val="929033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End with a Critique or Reflection</a:t>
            </a:r>
            <a:endParaRPr lang="en-US" dirty="0"/>
          </a:p>
        </p:txBody>
      </p:sp>
      <p:sp>
        <p:nvSpPr>
          <p:cNvPr id="7" name="Vertical Text Placeholder 6"/>
          <p:cNvSpPr>
            <a:spLocks noGrp="1"/>
          </p:cNvSpPr>
          <p:nvPr>
            <p:ph type="body" orient="vert" idx="1"/>
          </p:nvPr>
        </p:nvSpPr>
        <p:spPr/>
        <p:txBody>
          <a:bodyPr/>
          <a:lstStyle/>
          <a:p>
            <a:endParaRPr lang="en-US" dirty="0"/>
          </a:p>
        </p:txBody>
      </p:sp>
      <p:pic>
        <p:nvPicPr>
          <p:cNvPr id="5" name="Content Placeholder 4" descr="IMG_0158.jpg"/>
          <p:cNvPicPr>
            <a:picLocks noGrp="1" noChangeAspect="1"/>
          </p:cNvPicPr>
          <p:nvPr>
            <p:ph sz="quarter" idx="4294967295"/>
          </p:nvPr>
        </p:nvPicPr>
        <p:blipFill>
          <a:blip r:embed="rId2" cstate="print">
            <a:extLst>
              <a:ext uri="{28A0092B-C50C-407E-A947-70E740481C1C}">
                <a14:useLocalDpi xmlns:a14="http://schemas.microsoft.com/office/drawing/2010/main"/>
              </a:ext>
            </a:extLst>
          </a:blip>
          <a:srcRect l="-11712" r="-11712"/>
          <a:stretch>
            <a:fillRect/>
          </a:stretch>
        </p:blipFill>
        <p:spPr>
          <a:xfrm>
            <a:off x="2777067" y="2038437"/>
            <a:ext cx="3657600" cy="3951288"/>
          </a:xfrm>
        </p:spPr>
      </p:pic>
    </p:spTree>
    <p:extLst>
      <p:ext uri="{BB962C8B-B14F-4D97-AF65-F5344CB8AC3E}">
        <p14:creationId xmlns:p14="http://schemas.microsoft.com/office/powerpoint/2010/main" val="6959834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1280" y="436563"/>
            <a:ext cx="8041440" cy="45719"/>
          </a:xfrm>
        </p:spPr>
        <p:txBody>
          <a:bodyPr/>
          <a:lstStyle/>
          <a:p>
            <a:endParaRPr lang="en-US" dirty="0"/>
          </a:p>
        </p:txBody>
      </p:sp>
      <p:sp>
        <p:nvSpPr>
          <p:cNvPr id="7" name="Content Placeholder 6"/>
          <p:cNvSpPr>
            <a:spLocks noGrp="1"/>
          </p:cNvSpPr>
          <p:nvPr>
            <p:ph idx="1"/>
          </p:nvPr>
        </p:nvSpPr>
        <p:spPr>
          <a:xfrm>
            <a:off x="838200" y="436563"/>
            <a:ext cx="7467600" cy="5807163"/>
          </a:xfrm>
        </p:spPr>
        <p:txBody>
          <a:bodyPr>
            <a:normAutofit fontScale="70000" lnSpcReduction="20000"/>
          </a:bodyPr>
          <a:lstStyle/>
          <a:p>
            <a:pPr marL="0" indent="0" algn="ctr">
              <a:buNone/>
            </a:pPr>
            <a:r>
              <a:rPr lang="en-US" sz="3400" b="1" dirty="0"/>
              <a:t>The Art of Critique Writing:</a:t>
            </a:r>
            <a:endParaRPr lang="en-US" sz="3400" dirty="0"/>
          </a:p>
          <a:p>
            <a:pPr marL="0" indent="0" algn="ctr">
              <a:buNone/>
            </a:pPr>
            <a:r>
              <a:rPr lang="en-US" dirty="0"/>
              <a:t>How to write about your Art</a:t>
            </a:r>
          </a:p>
          <a:p>
            <a:pPr marL="0" indent="0" algn="ctr">
              <a:buNone/>
            </a:pPr>
            <a:r>
              <a:rPr lang="en-US" dirty="0"/>
              <a:t> </a:t>
            </a:r>
          </a:p>
          <a:p>
            <a:pPr marL="0" indent="0" algn="ctr">
              <a:buNone/>
            </a:pPr>
            <a:r>
              <a:rPr lang="en-US" b="1" dirty="0"/>
              <a:t>Descriptive Paragraph:</a:t>
            </a:r>
            <a:endParaRPr lang="en-US" dirty="0"/>
          </a:p>
          <a:p>
            <a:pPr marL="0" lvl="0" indent="0" algn="ctr">
              <a:buNone/>
            </a:pPr>
            <a:r>
              <a:rPr lang="en-US" dirty="0"/>
              <a:t>State Objective</a:t>
            </a:r>
          </a:p>
          <a:p>
            <a:pPr marL="0" lvl="0" indent="0" algn="ctr">
              <a:buNone/>
            </a:pPr>
            <a:r>
              <a:rPr lang="en-US" dirty="0"/>
              <a:t>Describe the process and what your artwork looks like.</a:t>
            </a:r>
          </a:p>
          <a:p>
            <a:pPr marL="0" lvl="0" indent="0" algn="ctr">
              <a:buNone/>
            </a:pPr>
            <a:r>
              <a:rPr lang="en-US" dirty="0"/>
              <a:t>Include some vocabulary you can use</a:t>
            </a:r>
          </a:p>
          <a:p>
            <a:pPr marL="0" indent="0" algn="ctr">
              <a:buNone/>
            </a:pPr>
            <a:r>
              <a:rPr lang="en-US" dirty="0"/>
              <a:t> </a:t>
            </a:r>
          </a:p>
          <a:p>
            <a:pPr marL="0" indent="0" algn="ctr">
              <a:buNone/>
            </a:pPr>
            <a:r>
              <a:rPr lang="en-US" b="1" dirty="0"/>
              <a:t>Reflective:</a:t>
            </a:r>
            <a:endParaRPr lang="en-US" dirty="0"/>
          </a:p>
          <a:p>
            <a:pPr marL="0" lvl="0" indent="0" algn="ctr">
              <a:buNone/>
            </a:pPr>
            <a:r>
              <a:rPr lang="en-US" dirty="0"/>
              <a:t>Discuss how your artwork relates to the assignment.</a:t>
            </a:r>
          </a:p>
          <a:p>
            <a:pPr marL="0" lvl="0" indent="0" algn="ctr">
              <a:buNone/>
            </a:pPr>
            <a:r>
              <a:rPr lang="en-US" dirty="0"/>
              <a:t>Discuss how looking at class examples inspired your own work.</a:t>
            </a:r>
          </a:p>
          <a:p>
            <a:pPr marL="0" lvl="0" indent="0" algn="ctr">
              <a:buNone/>
            </a:pPr>
            <a:r>
              <a:rPr lang="en-US" dirty="0"/>
              <a:t>Discuss how you changed your final artwork from your initial sketch.</a:t>
            </a:r>
          </a:p>
          <a:p>
            <a:pPr marL="0" indent="0" algn="ctr">
              <a:buNone/>
            </a:pPr>
            <a:r>
              <a:rPr lang="en-US" dirty="0"/>
              <a:t> </a:t>
            </a:r>
          </a:p>
          <a:p>
            <a:pPr marL="0" indent="0" algn="ctr">
              <a:buNone/>
            </a:pPr>
            <a:r>
              <a:rPr lang="en-US" b="1" dirty="0"/>
              <a:t>Interpretation:</a:t>
            </a:r>
            <a:endParaRPr lang="en-US" dirty="0"/>
          </a:p>
          <a:p>
            <a:pPr marL="0" lvl="0" indent="0" algn="ctr">
              <a:buNone/>
            </a:pPr>
            <a:r>
              <a:rPr lang="en-US" dirty="0"/>
              <a:t>Discuss why you chose the idea for your assignment.</a:t>
            </a:r>
          </a:p>
          <a:p>
            <a:pPr marL="0" lvl="0" indent="0" algn="ctr">
              <a:buNone/>
            </a:pPr>
            <a:r>
              <a:rPr lang="en-US" dirty="0"/>
              <a:t>Discuss a few things that you learned from the art making process.</a:t>
            </a:r>
          </a:p>
          <a:p>
            <a:pPr marL="0" indent="0" algn="ctr">
              <a:buNone/>
            </a:pPr>
            <a:r>
              <a:rPr lang="en-US" dirty="0"/>
              <a:t> </a:t>
            </a:r>
          </a:p>
          <a:p>
            <a:pPr marL="0" indent="0" algn="ctr">
              <a:buNone/>
            </a:pPr>
            <a:r>
              <a:rPr lang="en-US" b="1" dirty="0"/>
              <a:t>Evaluation:</a:t>
            </a:r>
            <a:endParaRPr lang="en-US" dirty="0"/>
          </a:p>
          <a:p>
            <a:pPr marL="0" lvl="0" indent="0" algn="ctr">
              <a:buNone/>
            </a:pPr>
            <a:r>
              <a:rPr lang="en-US" dirty="0"/>
              <a:t>Restate what your goals were briefly. Did you achieve them? How?</a:t>
            </a:r>
          </a:p>
          <a:p>
            <a:pPr marL="0" indent="0" algn="ctr">
              <a:buNone/>
            </a:pPr>
            <a:r>
              <a:rPr lang="en-US" b="1" dirty="0"/>
              <a:t> </a:t>
            </a:r>
            <a:endParaRPr lang="en-US" dirty="0"/>
          </a:p>
          <a:p>
            <a:pPr marL="0" indent="0" algn="ctr">
              <a:buNone/>
            </a:pPr>
            <a:r>
              <a:rPr lang="en-US" b="1" dirty="0"/>
              <a:t>(Use Your Art Terms)</a:t>
            </a:r>
            <a:endParaRPr lang="en-US" dirty="0"/>
          </a:p>
          <a:p>
            <a:endParaRPr lang="en-US" dirty="0"/>
          </a:p>
        </p:txBody>
      </p:sp>
    </p:spTree>
    <p:extLst>
      <p:ext uri="{BB962C8B-B14F-4D97-AF65-F5344CB8AC3E}">
        <p14:creationId xmlns:p14="http://schemas.microsoft.com/office/powerpoint/2010/main" val="35693650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27604"/>
          </a:xfrm>
        </p:spPr>
        <p:txBody>
          <a:bodyPr/>
          <a:lstStyle/>
          <a:p>
            <a:r>
              <a:rPr lang="en-US" dirty="0" smtClean="0"/>
              <a:t>Any Questions?</a:t>
            </a:r>
            <a:endParaRPr lang="en-US" dirty="0"/>
          </a:p>
        </p:txBody>
      </p:sp>
      <p:pic>
        <p:nvPicPr>
          <p:cNvPr id="3" name="Content Placeholder 2" descr="images-3.jpeg"/>
          <p:cNvPicPr>
            <a:picLocks noGrp="1" noChangeAspect="1"/>
          </p:cNvPicPr>
          <p:nvPr>
            <p:ph idx="1"/>
          </p:nvPr>
        </p:nvPicPr>
        <p:blipFill>
          <a:blip r:embed="rId3">
            <a:extLst>
              <a:ext uri="{28A0092B-C50C-407E-A947-70E740481C1C}">
                <a14:useLocalDpi xmlns:a14="http://schemas.microsoft.com/office/drawing/2010/main" val="0"/>
              </a:ext>
            </a:extLst>
          </a:blip>
          <a:srcRect l="-68001" r="-68001"/>
          <a:stretch>
            <a:fillRect/>
          </a:stretch>
        </p:blipFill>
        <p:spPr/>
      </p:pic>
    </p:spTree>
    <p:extLst>
      <p:ext uri="{BB962C8B-B14F-4D97-AF65-F5344CB8AC3E}">
        <p14:creationId xmlns:p14="http://schemas.microsoft.com/office/powerpoint/2010/main" val="2898733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Art Process Sketchbook ?</a:t>
            </a:r>
            <a:endParaRPr lang="en-US" dirty="0"/>
          </a:p>
        </p:txBody>
      </p:sp>
      <p:pic>
        <p:nvPicPr>
          <p:cNvPr id="5" name="Content Placeholder 4" descr="a-level-art-sketchbook-ideas_0.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39542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Art </a:t>
            </a:r>
            <a:r>
              <a:rPr lang="en-US" dirty="0" smtClean="0"/>
              <a:t>Process Sketchbook?</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smtClean="0"/>
              <a:t>An Art </a:t>
            </a:r>
            <a:r>
              <a:rPr lang="en-US" sz="3200" dirty="0"/>
              <a:t>P</a:t>
            </a:r>
            <a:r>
              <a:rPr lang="en-US" sz="3200" dirty="0" smtClean="0"/>
              <a:t>rocess Sketchbook is a sketchbook that helps an artist </a:t>
            </a:r>
            <a:r>
              <a:rPr lang="en-US" sz="3200" u="sng" dirty="0" smtClean="0"/>
              <a:t>document</a:t>
            </a:r>
            <a:r>
              <a:rPr lang="en-US" sz="3200" dirty="0" smtClean="0"/>
              <a:t> the process of making an artwork. It should be visually appealing and informative as it takes the viewer from the basics of the idea, through problem solving, sketches, the choosing of materials/mediums, all the way through to the end product which includes the artists critique.</a:t>
            </a:r>
            <a:endParaRPr lang="en-US" sz="3200" dirty="0"/>
          </a:p>
        </p:txBody>
      </p:sp>
    </p:spTree>
    <p:extLst>
      <p:ext uri="{BB962C8B-B14F-4D97-AF65-F5344CB8AC3E}">
        <p14:creationId xmlns:p14="http://schemas.microsoft.com/office/powerpoint/2010/main" val="2864374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that again?</a:t>
            </a:r>
            <a:endParaRPr lang="en-US" dirty="0"/>
          </a:p>
        </p:txBody>
      </p:sp>
      <p:sp>
        <p:nvSpPr>
          <p:cNvPr id="3" name="Content Placeholder 2"/>
          <p:cNvSpPr>
            <a:spLocks noGrp="1"/>
          </p:cNvSpPr>
          <p:nvPr>
            <p:ph idx="1"/>
          </p:nvPr>
        </p:nvSpPr>
        <p:spPr>
          <a:xfrm>
            <a:off x="838200" y="1570886"/>
            <a:ext cx="7754520" cy="4829636"/>
          </a:xfrm>
        </p:spPr>
        <p:txBody>
          <a:bodyPr>
            <a:normAutofit fontScale="92500" lnSpcReduction="20000"/>
          </a:bodyPr>
          <a:lstStyle/>
          <a:p>
            <a:pPr marL="0" indent="0">
              <a:buNone/>
            </a:pPr>
            <a:r>
              <a:rPr lang="en-US" sz="3000" dirty="0" smtClean="0"/>
              <a:t>Your process book should include:</a:t>
            </a:r>
          </a:p>
          <a:p>
            <a:pPr>
              <a:buFont typeface="Wingdings" charset="2"/>
              <a:buChar char="§"/>
            </a:pPr>
            <a:r>
              <a:rPr lang="en-US" sz="3000" dirty="0" smtClean="0"/>
              <a:t>Notes describing the </a:t>
            </a:r>
            <a:r>
              <a:rPr lang="en-US" sz="3000" dirty="0"/>
              <a:t>basics of </a:t>
            </a:r>
            <a:r>
              <a:rPr lang="en-US" sz="3000" dirty="0" smtClean="0"/>
              <a:t>your idea</a:t>
            </a:r>
            <a:r>
              <a:rPr lang="en-US" sz="3000" dirty="0"/>
              <a:t> </a:t>
            </a:r>
            <a:r>
              <a:rPr lang="en-US" sz="3000" dirty="0" smtClean="0"/>
              <a:t>(inspirations including artists works &amp;/or images important to your idea or concept).Art History.</a:t>
            </a:r>
          </a:p>
          <a:p>
            <a:pPr>
              <a:buFont typeface="Wingdings" charset="2"/>
              <a:buChar char="§"/>
            </a:pPr>
            <a:r>
              <a:rPr lang="en-US" sz="3000" dirty="0" smtClean="0"/>
              <a:t> Early sketches showing problem solving</a:t>
            </a:r>
            <a:r>
              <a:rPr lang="en-US" sz="3000" dirty="0"/>
              <a:t>.</a:t>
            </a:r>
            <a:endParaRPr lang="en-US" sz="3000" dirty="0" smtClean="0"/>
          </a:p>
          <a:p>
            <a:pPr>
              <a:buFont typeface="Wingdings" charset="2"/>
              <a:buChar char="§"/>
            </a:pPr>
            <a:r>
              <a:rPr lang="en-US" sz="3000" dirty="0" smtClean="0"/>
              <a:t> More notes documenting your experiments with </a:t>
            </a:r>
            <a:r>
              <a:rPr lang="en-US" sz="3000" dirty="0"/>
              <a:t>materials/</a:t>
            </a:r>
            <a:r>
              <a:rPr lang="en-US" sz="3000" dirty="0" smtClean="0"/>
              <a:t>mediums</a:t>
            </a:r>
            <a:r>
              <a:rPr lang="en-US" sz="3000" dirty="0"/>
              <a:t>.</a:t>
            </a:r>
            <a:endParaRPr lang="en-US" sz="3000" dirty="0" smtClean="0"/>
          </a:p>
          <a:p>
            <a:pPr>
              <a:buFont typeface="Wingdings" charset="2"/>
              <a:buChar char="§"/>
            </a:pPr>
            <a:r>
              <a:rPr lang="en-US" sz="3000" dirty="0" smtClean="0"/>
              <a:t> An image of your final artwork.</a:t>
            </a:r>
          </a:p>
          <a:p>
            <a:pPr>
              <a:buFont typeface="Wingdings" charset="2"/>
              <a:buChar char="§"/>
            </a:pPr>
            <a:r>
              <a:rPr lang="en-US" sz="3000" dirty="0" smtClean="0"/>
              <a:t> </a:t>
            </a:r>
            <a:r>
              <a:rPr lang="en-US" sz="3000" dirty="0"/>
              <a:t>A</a:t>
            </a:r>
            <a:r>
              <a:rPr lang="en-US" sz="3000" dirty="0" smtClean="0"/>
              <a:t>rtists </a:t>
            </a:r>
            <a:r>
              <a:rPr lang="en-US" sz="3000" dirty="0"/>
              <a:t>critique</a:t>
            </a:r>
            <a:r>
              <a:rPr lang="en-US" sz="3000" dirty="0" smtClean="0"/>
              <a:t>.</a:t>
            </a:r>
          </a:p>
          <a:p>
            <a:pPr>
              <a:buFont typeface="Wingdings" charset="2"/>
              <a:buChar char="§"/>
            </a:pPr>
            <a:r>
              <a:rPr lang="en-US" sz="3000" dirty="0" smtClean="0"/>
              <a:t>Use interesting fonts, borders and design elements to keep every page aesthetic.</a:t>
            </a:r>
          </a:p>
          <a:p>
            <a:pPr>
              <a:buFont typeface="Wingdings" charset="2"/>
              <a:buChar char="§"/>
            </a:pPr>
            <a:endParaRPr lang="en-US" sz="3200" dirty="0"/>
          </a:p>
          <a:p>
            <a:pPr>
              <a:buFont typeface="Wingdings" charset="2"/>
              <a:buChar char="§"/>
            </a:pPr>
            <a:endParaRPr lang="en-US" dirty="0"/>
          </a:p>
        </p:txBody>
      </p:sp>
    </p:spTree>
    <p:extLst>
      <p:ext uri="{BB962C8B-B14F-4D97-AF65-F5344CB8AC3E}">
        <p14:creationId xmlns:p14="http://schemas.microsoft.com/office/powerpoint/2010/main" val="18765111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33514"/>
          </a:xfrm>
        </p:spPr>
        <p:txBody>
          <a:bodyPr/>
          <a:lstStyle/>
          <a:p>
            <a:r>
              <a:rPr lang="en-US" dirty="0" smtClean="0"/>
              <a:t>Our Sketchbook Rubric</a:t>
            </a:r>
            <a:endParaRPr lang="en-US" dirty="0"/>
          </a:p>
        </p:txBody>
      </p:sp>
      <p:sp>
        <p:nvSpPr>
          <p:cNvPr id="3" name="Content Placeholder 2"/>
          <p:cNvSpPr>
            <a:spLocks noGrp="1"/>
          </p:cNvSpPr>
          <p:nvPr>
            <p:ph idx="1"/>
          </p:nvPr>
        </p:nvSpPr>
        <p:spPr>
          <a:xfrm>
            <a:off x="838200" y="1570885"/>
            <a:ext cx="7467600" cy="4913193"/>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18647178"/>
              </p:ext>
            </p:extLst>
          </p:nvPr>
        </p:nvGraphicFramePr>
        <p:xfrm>
          <a:off x="2626756" y="1397000"/>
          <a:ext cx="4157097" cy="5087078"/>
        </p:xfrm>
        <a:graphic>
          <a:graphicData uri="http://schemas.openxmlformats.org/presentationml/2006/ole">
            <mc:AlternateContent xmlns:mc="http://schemas.openxmlformats.org/markup-compatibility/2006">
              <mc:Choice xmlns:v="urn:schemas-microsoft-com:vml" Requires="v">
                <p:oleObj spid="_x0000_s1027" name="Document" r:id="rId4" imgW="6362700" imgH="7785100" progId="Word.Document.12">
                  <p:embed/>
                </p:oleObj>
              </mc:Choice>
              <mc:Fallback>
                <p:oleObj name="Document" r:id="rId4" imgW="6362700" imgH="7785100" progId="Word.Document.12">
                  <p:embed/>
                  <p:pic>
                    <p:nvPicPr>
                      <p:cNvPr id="0" name=""/>
                      <p:cNvPicPr/>
                      <p:nvPr/>
                    </p:nvPicPr>
                    <p:blipFill>
                      <a:blip r:embed="rId5"/>
                      <a:stretch>
                        <a:fillRect/>
                      </a:stretch>
                    </p:blipFill>
                    <p:spPr>
                      <a:xfrm>
                        <a:off x="2626756" y="1397000"/>
                        <a:ext cx="4157097" cy="5087078"/>
                      </a:xfrm>
                      <a:prstGeom prst="rect">
                        <a:avLst/>
                      </a:prstGeom>
                    </p:spPr>
                  </p:pic>
                </p:oleObj>
              </mc:Fallback>
            </mc:AlternateContent>
          </a:graphicData>
        </a:graphic>
      </p:graphicFrame>
    </p:spTree>
    <p:extLst>
      <p:ext uri="{BB962C8B-B14F-4D97-AF65-F5344CB8AC3E}">
        <p14:creationId xmlns:p14="http://schemas.microsoft.com/office/powerpoint/2010/main" val="21696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3"/>
            <a:ext cx="7702966" cy="699822"/>
          </a:xfrm>
        </p:spPr>
        <p:txBody>
          <a:bodyPr/>
          <a:lstStyle/>
          <a:p>
            <a:r>
              <a:rPr lang="en-US" dirty="0" smtClean="0"/>
              <a:t>Examples….</a:t>
            </a:r>
            <a:endParaRPr lang="en-US" dirty="0"/>
          </a:p>
        </p:txBody>
      </p:sp>
      <p:pic>
        <p:nvPicPr>
          <p:cNvPr id="5" name="Picture 4" descr="a-level-sketchbook-exampl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2034" y="1760704"/>
            <a:ext cx="6540500" cy="4651022"/>
          </a:xfrm>
          <a:prstGeom prst="rect">
            <a:avLst/>
          </a:prstGeom>
        </p:spPr>
      </p:pic>
      <p:sp>
        <p:nvSpPr>
          <p:cNvPr id="2" name="TextBox 1"/>
          <p:cNvSpPr txBox="1"/>
          <p:nvPr/>
        </p:nvSpPr>
        <p:spPr>
          <a:xfrm>
            <a:off x="2556477" y="1320212"/>
            <a:ext cx="3625853" cy="369332"/>
          </a:xfrm>
          <a:prstGeom prst="rect">
            <a:avLst/>
          </a:prstGeom>
          <a:noFill/>
        </p:spPr>
        <p:txBody>
          <a:bodyPr wrap="square" rtlCol="0">
            <a:spAutoFit/>
          </a:bodyPr>
          <a:lstStyle/>
          <a:p>
            <a:pPr algn="ctr"/>
            <a:r>
              <a:rPr lang="en-US" dirty="0" smtClean="0"/>
              <a:t>Research</a:t>
            </a:r>
            <a:endParaRPr lang="en-US" dirty="0"/>
          </a:p>
        </p:txBody>
      </p:sp>
    </p:spTree>
    <p:extLst>
      <p:ext uri="{BB962C8B-B14F-4D97-AF65-F5344CB8AC3E}">
        <p14:creationId xmlns:p14="http://schemas.microsoft.com/office/powerpoint/2010/main" val="3180996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66270"/>
          </a:xfrm>
        </p:spPr>
        <p:txBody>
          <a:bodyPr/>
          <a:lstStyle/>
          <a:p>
            <a:r>
              <a:rPr lang="en-US" sz="3600" dirty="0" smtClean="0"/>
              <a:t>Detailed Example….</a:t>
            </a:r>
            <a:endParaRPr lang="en-US" sz="3600" dirty="0"/>
          </a:p>
        </p:txBody>
      </p:sp>
      <p:pic>
        <p:nvPicPr>
          <p:cNvPr id="4" name="Picture 3" descr="a-level-sketchbook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7" y="1764595"/>
            <a:ext cx="7196666" cy="4557888"/>
          </a:xfrm>
          <a:prstGeom prst="rect">
            <a:avLst/>
          </a:prstGeom>
        </p:spPr>
      </p:pic>
    </p:spTree>
    <p:extLst>
      <p:ext uri="{BB962C8B-B14F-4D97-AF65-F5344CB8AC3E}">
        <p14:creationId xmlns:p14="http://schemas.microsoft.com/office/powerpoint/2010/main" val="34615809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Here is an example of a two page layout where the has an end product (left) and images of inspiration along with written details in a visually interesting format.</a:t>
            </a:r>
            <a:endParaRPr lang="en-US" sz="2400" dirty="0"/>
          </a:p>
        </p:txBody>
      </p:sp>
      <p:pic>
        <p:nvPicPr>
          <p:cNvPr id="4" name="Content Placeholder 3" descr="511f2eee59a4596834642c0119e32426.jpg"/>
          <p:cNvPicPr>
            <a:picLocks noGrp="1" noChangeAspect="1"/>
          </p:cNvPicPr>
          <p:nvPr>
            <p:ph idx="1"/>
          </p:nvPr>
        </p:nvPicPr>
        <p:blipFill>
          <a:blip r:embed="rId3" cstate="print">
            <a:extLst>
              <a:ext uri="{28A0092B-C50C-407E-A947-70E740481C1C}">
                <a14:useLocalDpi xmlns:a14="http://schemas.microsoft.com/office/drawing/2010/main"/>
              </a:ext>
            </a:extLst>
          </a:blip>
          <a:srcRect t="-393" b="-393"/>
          <a:stretch>
            <a:fillRect/>
          </a:stretch>
        </p:blipFill>
        <p:spPr>
          <a:xfrm>
            <a:off x="838200" y="2038350"/>
            <a:ext cx="7467600" cy="3951288"/>
          </a:xfrm>
        </p:spPr>
      </p:pic>
    </p:spTree>
    <p:extLst>
      <p:ext uri="{BB962C8B-B14F-4D97-AF65-F5344CB8AC3E}">
        <p14:creationId xmlns:p14="http://schemas.microsoft.com/office/powerpoint/2010/main" val="39934061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64104"/>
          </a:xfrm>
        </p:spPr>
        <p:txBody>
          <a:bodyPr/>
          <a:lstStyle/>
          <a:p>
            <a:r>
              <a:rPr lang="en-US" sz="2800" dirty="0" smtClean="0"/>
              <a:t>Very detailed example that documents </a:t>
            </a:r>
            <a:r>
              <a:rPr lang="en-US" sz="2800" b="1" dirty="0" smtClean="0"/>
              <a:t>process techniques</a:t>
            </a:r>
            <a:r>
              <a:rPr lang="en-US" sz="2800" dirty="0" smtClean="0"/>
              <a:t> with inspiration…</a:t>
            </a:r>
            <a:endParaRPr lang="en-US" sz="2800" dirty="0"/>
          </a:p>
        </p:txBody>
      </p:sp>
      <p:pic>
        <p:nvPicPr>
          <p:cNvPr id="4" name="Content Placeholder 3" descr="high-school-sculpture-projects.jpg"/>
          <p:cNvPicPr>
            <a:picLocks noGrp="1" noChangeAspect="1"/>
          </p:cNvPicPr>
          <p:nvPr>
            <p:ph idx="1"/>
          </p:nvPr>
        </p:nvPicPr>
        <p:blipFill>
          <a:blip r:embed="rId2" cstate="print">
            <a:extLst>
              <a:ext uri="{28A0092B-C50C-407E-A947-70E740481C1C}">
                <a14:useLocalDpi xmlns:a14="http://schemas.microsoft.com/office/drawing/2010/main"/>
              </a:ext>
            </a:extLst>
          </a:blip>
          <a:srcRect l="-17346" r="-17346"/>
          <a:stretch>
            <a:fillRect/>
          </a:stretch>
        </p:blipFill>
        <p:spPr>
          <a:xfrm>
            <a:off x="423333" y="1371600"/>
            <a:ext cx="8169387" cy="4618126"/>
          </a:xfrm>
        </p:spPr>
      </p:pic>
    </p:spTree>
    <p:extLst>
      <p:ext uri="{BB962C8B-B14F-4D97-AF65-F5344CB8AC3E}">
        <p14:creationId xmlns:p14="http://schemas.microsoft.com/office/powerpoint/2010/main" val="9860391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135</TotalTime>
  <Words>382</Words>
  <Application>Microsoft Macintosh PowerPoint</Application>
  <PresentationFormat>On-screen Show (4:3)</PresentationFormat>
  <Paragraphs>58</Paragraphs>
  <Slides>19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Sketchbook</vt:lpstr>
      <vt:lpstr>Document</vt:lpstr>
      <vt:lpstr>Tips for Creating a Great Art Sketchbook  (Art 3 &amp; 4)</vt:lpstr>
      <vt:lpstr>What is an Art Process Sketchbook ?</vt:lpstr>
      <vt:lpstr>What is an Art Process Sketchbook?</vt:lpstr>
      <vt:lpstr>What’s that again?</vt:lpstr>
      <vt:lpstr>Our Sketchbook Rubric</vt:lpstr>
      <vt:lpstr>Examples….</vt:lpstr>
      <vt:lpstr>Detailed Example….</vt:lpstr>
      <vt:lpstr>Here is an example of a two page layout where the has an end product (left) and images of inspiration along with written details in a visually interesting format.</vt:lpstr>
      <vt:lpstr>Very detailed example that documents process techniques with inspiration…</vt:lpstr>
      <vt:lpstr>Process books can be interactive to show your formative ideas…</vt:lpstr>
      <vt:lpstr>Your goal is to document your thought process…interactive pages are great.</vt:lpstr>
      <vt:lpstr>Including Final Planning</vt:lpstr>
      <vt:lpstr>When creating pages don’t be afraid to use color!!! Paint pages then add information on top Remember- Never close a page if its still damp!!!!</vt:lpstr>
      <vt:lpstr>PowerPoint Presentation</vt:lpstr>
      <vt:lpstr>Here are her examples of problem solving/sketches….</vt:lpstr>
      <vt:lpstr>Here is her final…..</vt:lpstr>
      <vt:lpstr>End with a Critique or Reflection</vt:lpstr>
      <vt:lpstr>PowerPoint Presentation</vt:lpstr>
      <vt:lpstr>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Creating a great art process book</dc:title>
  <dc:creator>Myles Hoefle</dc:creator>
  <cp:lastModifiedBy>Myles Hoefle</cp:lastModifiedBy>
  <cp:revision>19</cp:revision>
  <dcterms:created xsi:type="dcterms:W3CDTF">2016-05-21T19:54:56Z</dcterms:created>
  <dcterms:modified xsi:type="dcterms:W3CDTF">2019-09-01T14:51:22Z</dcterms:modified>
</cp:coreProperties>
</file>